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7" r:id="rId2"/>
    <p:sldId id="265" r:id="rId3"/>
    <p:sldId id="266" r:id="rId4"/>
    <p:sldId id="267" r:id="rId5"/>
    <p:sldId id="268" r:id="rId6"/>
    <p:sldId id="269" r:id="rId7"/>
    <p:sldId id="270" r:id="rId8"/>
    <p:sldId id="271" r:id="rId9"/>
    <p:sldId id="272"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8F1DED4-4CF2-4711-B219-2196F102FF1E}" type="datetimeFigureOut">
              <a:rPr lang="ar-IQ" smtClean="0"/>
              <a:pPr/>
              <a:t>06/04/1440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8EC8352-6E46-42E5-86A5-982B4129C98E}" type="slidenum">
              <a:rPr lang="ar-IQ" smtClean="0"/>
              <a:pPr/>
              <a:t>‹#›</a:t>
            </a:fld>
            <a:endParaRPr lang="ar-IQ"/>
          </a:p>
        </p:txBody>
      </p:sp>
    </p:spTree>
    <p:extLst>
      <p:ext uri="{BB962C8B-B14F-4D97-AF65-F5344CB8AC3E}">
        <p14:creationId xmlns:p14="http://schemas.microsoft.com/office/powerpoint/2010/main" val="21736106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06/04/1440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06/04/1440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5429256" y="304800"/>
            <a:ext cx="3316281" cy="1615827"/>
          </a:xfrm>
          <a:prstGeom prst="rect">
            <a:avLst/>
          </a:prstGeom>
          <a:noFill/>
          <a:ln w="9525">
            <a:noFill/>
            <a:miter lim="800000"/>
            <a:headEnd/>
            <a:tailEnd/>
          </a:ln>
        </p:spPr>
        <p:txBody>
          <a:bodyPr wrap="square">
            <a:spAutoFit/>
          </a:bodyPr>
          <a:lstStyle/>
          <a:p>
            <a:pPr algn="ctr">
              <a:spcBef>
                <a:spcPct val="50000"/>
              </a:spcBef>
            </a:pPr>
            <a:r>
              <a:rPr lang="ar-IQ" b="1" dirty="0" smtClean="0">
                <a:solidFill>
                  <a:srgbClr val="C00000"/>
                </a:solidFill>
              </a:rPr>
              <a:t>وزارة التعليم العالي والبحث العلمي</a:t>
            </a:r>
          </a:p>
          <a:p>
            <a:pPr algn="ctr">
              <a:spcBef>
                <a:spcPct val="50000"/>
              </a:spcBef>
            </a:pPr>
            <a:r>
              <a:rPr lang="ar-IQ" b="1" dirty="0" smtClean="0">
                <a:solidFill>
                  <a:srgbClr val="C00000"/>
                </a:solidFill>
              </a:rPr>
              <a:t>جامعة البصرة</a:t>
            </a:r>
          </a:p>
          <a:p>
            <a:pPr algn="ctr">
              <a:spcBef>
                <a:spcPct val="50000"/>
              </a:spcBef>
            </a:pPr>
            <a:r>
              <a:rPr lang="ar-IQ" b="1" dirty="0" smtClean="0">
                <a:solidFill>
                  <a:srgbClr val="C00000"/>
                </a:solidFill>
              </a:rPr>
              <a:t>كلية التربية البدنية وعلوم الرياضة</a:t>
            </a:r>
          </a:p>
          <a:p>
            <a:pPr algn="ctr">
              <a:spcBef>
                <a:spcPct val="50000"/>
              </a:spcBef>
            </a:pPr>
            <a:r>
              <a:rPr lang="ar-IQ" b="1" dirty="0" smtClean="0">
                <a:solidFill>
                  <a:srgbClr val="C00000"/>
                </a:solidFill>
              </a:rPr>
              <a:t>فرع العلوم النظرية</a:t>
            </a:r>
            <a:endParaRPr lang="ar-IQ" b="1" dirty="0">
              <a:solidFill>
                <a:srgbClr val="C00000"/>
              </a:solidFill>
            </a:endParaRPr>
          </a:p>
        </p:txBody>
      </p:sp>
      <p:sp>
        <p:nvSpPr>
          <p:cNvPr id="4" name="Text Box 3"/>
          <p:cNvSpPr txBox="1">
            <a:spLocks noChangeArrowheads="1"/>
          </p:cNvSpPr>
          <p:nvPr/>
        </p:nvSpPr>
        <p:spPr bwMode="auto">
          <a:xfrm>
            <a:off x="1071538" y="2071678"/>
            <a:ext cx="7391400" cy="1169551"/>
          </a:xfrm>
          <a:prstGeom prst="rect">
            <a:avLst/>
          </a:prstGeom>
          <a:noFill/>
          <a:ln w="9525">
            <a:noFill/>
            <a:miter lim="800000"/>
            <a:headEnd/>
            <a:tailEnd/>
          </a:ln>
        </p:spPr>
        <p:txBody>
          <a:bodyPr wrap="square">
            <a:spAutoFit/>
          </a:bodyPr>
          <a:lstStyle/>
          <a:p>
            <a:pPr lvl="0" algn="ctr">
              <a:spcBef>
                <a:spcPct val="50000"/>
              </a:spcBef>
            </a:pPr>
            <a:r>
              <a:rPr lang="ar-IQ" sz="2800" dirty="0" smtClean="0"/>
              <a:t>انواع طرق اللعب</a:t>
            </a:r>
          </a:p>
          <a:p>
            <a:pPr lvl="0" algn="ctr">
              <a:spcBef>
                <a:spcPct val="50000"/>
              </a:spcBef>
            </a:pPr>
            <a:r>
              <a:rPr lang="ar-IQ" sz="2800" b="1" dirty="0" smtClean="0">
                <a:solidFill>
                  <a:srgbClr val="FF0000"/>
                </a:solidFill>
              </a:rPr>
              <a:t>إعداد      </a:t>
            </a:r>
            <a:r>
              <a:rPr lang="ar-IQ" sz="2800" b="1" dirty="0" err="1" smtClean="0">
                <a:solidFill>
                  <a:srgbClr val="FF0000"/>
                </a:solidFill>
              </a:rPr>
              <a:t>أ.م.محمد</a:t>
            </a:r>
            <a:r>
              <a:rPr lang="ar-IQ" sz="2800" b="1" smtClean="0">
                <a:solidFill>
                  <a:srgbClr val="FF0000"/>
                </a:solidFill>
              </a:rPr>
              <a:t> رحيم فعيل</a:t>
            </a:r>
            <a:endParaRPr lang="ar-IQ" sz="2800" b="1" dirty="0" smtClean="0">
              <a:solidFill>
                <a:srgbClr val="00B050"/>
              </a:solidFill>
            </a:endParaRPr>
          </a:p>
        </p:txBody>
      </p:sp>
      <p:sp>
        <p:nvSpPr>
          <p:cNvPr id="5" name="Text Box 3"/>
          <p:cNvSpPr txBox="1">
            <a:spLocks noChangeArrowheads="1"/>
          </p:cNvSpPr>
          <p:nvPr/>
        </p:nvSpPr>
        <p:spPr bwMode="auto">
          <a:xfrm>
            <a:off x="1000100" y="5214950"/>
            <a:ext cx="6643734" cy="2308324"/>
          </a:xfrm>
          <a:prstGeom prst="rect">
            <a:avLst/>
          </a:prstGeom>
          <a:noFill/>
          <a:ln w="9525">
            <a:noFill/>
            <a:miter lim="800000"/>
            <a:headEnd/>
            <a:tailEnd/>
          </a:ln>
        </p:spPr>
        <p:txBody>
          <a:bodyPr wrap="square">
            <a:spAutoFit/>
          </a:bodyPr>
          <a:lstStyle/>
          <a:p>
            <a:pPr algn="ctr">
              <a:spcBef>
                <a:spcPct val="50000"/>
              </a:spcBef>
            </a:pPr>
            <a:r>
              <a:rPr lang="ar-IQ" sz="3600" b="1" dirty="0" smtClean="0">
                <a:solidFill>
                  <a:srgbClr val="FF0000"/>
                </a:solidFill>
              </a:rPr>
              <a:t> </a:t>
            </a:r>
            <a:r>
              <a:rPr lang="ar-IQ" sz="2400" b="1" dirty="0" smtClean="0">
                <a:solidFill>
                  <a:srgbClr val="FF0000"/>
                </a:solidFill>
              </a:rPr>
              <a:t> </a:t>
            </a:r>
          </a:p>
          <a:p>
            <a:pPr algn="ctr">
              <a:spcBef>
                <a:spcPct val="50000"/>
              </a:spcBef>
            </a:pPr>
            <a:r>
              <a:rPr lang="ar-IQ" sz="2400" b="1" dirty="0" smtClean="0">
                <a:solidFill>
                  <a:srgbClr val="FF0000"/>
                </a:solidFill>
              </a:rPr>
              <a:t>    </a:t>
            </a:r>
            <a:endParaRPr lang="en-GB" sz="1200" dirty="0" smtClean="0">
              <a:solidFill>
                <a:srgbClr val="FF0000"/>
              </a:solidFill>
            </a:endParaRPr>
          </a:p>
          <a:p>
            <a:pPr algn="ctr">
              <a:spcBef>
                <a:spcPct val="50000"/>
              </a:spcBef>
            </a:pPr>
            <a:r>
              <a:rPr lang="ar-IQ" sz="2400" b="1" dirty="0" smtClean="0">
                <a:solidFill>
                  <a:srgbClr val="FF0000"/>
                </a:solidFill>
              </a:rPr>
              <a:t> </a:t>
            </a:r>
            <a:endParaRPr lang="en-GB" sz="2400" dirty="0" smtClean="0">
              <a:solidFill>
                <a:srgbClr val="00B050"/>
              </a:solidFill>
            </a:endParaRPr>
          </a:p>
          <a:p>
            <a:pPr algn="ctr">
              <a:spcBef>
                <a:spcPct val="50000"/>
              </a:spcBef>
            </a:pPr>
            <a:endParaRPr lang="ar-IQ" sz="2400" b="1" dirty="0" smtClean="0">
              <a:solidFill>
                <a:srgbClr val="FF0000"/>
              </a:solidFill>
            </a:endParaRPr>
          </a:p>
        </p:txBody>
      </p:sp>
      <p:pic>
        <p:nvPicPr>
          <p:cNvPr id="18" name="Picture 7" descr="vollyball"/>
          <p:cNvPicPr>
            <a:picLocks noChangeAspect="1" noChangeArrowheads="1"/>
          </p:cNvPicPr>
          <p:nvPr/>
        </p:nvPicPr>
        <p:blipFill>
          <a:blip r:embed="rId2" cstate="print"/>
          <a:srcRect/>
          <a:stretch>
            <a:fillRect/>
          </a:stretch>
        </p:blipFill>
        <p:spPr bwMode="auto">
          <a:xfrm>
            <a:off x="1357290" y="0"/>
            <a:ext cx="1357322" cy="1357322"/>
          </a:xfrm>
          <a:prstGeom prst="rect">
            <a:avLst/>
          </a:prstGeom>
          <a:noFill/>
          <a:ln w="9525">
            <a:noFill/>
            <a:miter lim="800000"/>
            <a:headEnd/>
            <a:tailEnd/>
          </a:ln>
        </p:spPr>
      </p:pic>
      <p:pic>
        <p:nvPicPr>
          <p:cNvPr id="19" name="Picture 7" descr="vollyball"/>
          <p:cNvPicPr>
            <a:picLocks noChangeAspect="1" noChangeArrowheads="1"/>
          </p:cNvPicPr>
          <p:nvPr/>
        </p:nvPicPr>
        <p:blipFill>
          <a:blip r:embed="rId2" cstate="print"/>
          <a:srcRect/>
          <a:stretch>
            <a:fillRect/>
          </a:stretch>
        </p:blipFill>
        <p:spPr bwMode="auto">
          <a:xfrm>
            <a:off x="285720" y="1357298"/>
            <a:ext cx="1357322" cy="13573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357422" y="214290"/>
            <a:ext cx="54102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7200" b="0" i="0" u="none" strike="noStrike" kern="1200" cap="none" spc="0" normalizeH="0" baseline="0" noProof="0" dirty="0" smtClean="0">
                <a:ln>
                  <a:noFill/>
                </a:ln>
                <a:solidFill>
                  <a:schemeClr val="tx1"/>
                </a:solidFill>
                <a:effectLst/>
                <a:uLnTx/>
                <a:uFillTx/>
                <a:latin typeface="+mj-lt"/>
                <a:ea typeface="+mj-ea"/>
                <a:cs typeface="+mj-cs"/>
              </a:rPr>
              <a:t>انواع طرق اللعب</a:t>
            </a:r>
            <a:endParaRPr kumimoji="0" lang="en-GB" sz="7200" b="0" i="0" u="none" strike="noStrike" kern="1200" cap="none" spc="0" normalizeH="0" baseline="0" noProof="0" dirty="0">
              <a:ln>
                <a:noFill/>
              </a:ln>
              <a:solidFill>
                <a:schemeClr val="tx1"/>
              </a:solidFill>
              <a:effectLst/>
              <a:uLnTx/>
              <a:uFillTx/>
              <a:latin typeface="+mj-lt"/>
              <a:ea typeface="+mj-ea"/>
              <a:cs typeface="+mj-cs"/>
            </a:endParaRPr>
          </a:p>
        </p:txBody>
      </p:sp>
      <p:pic>
        <p:nvPicPr>
          <p:cNvPr id="2050" name="Picture 2" descr="H:\مصادر كتاب اختباراتي\ملفات مهمة\Volleyball_System_Package_Intro.jpg"/>
          <p:cNvPicPr>
            <a:picLocks noChangeAspect="1" noChangeArrowheads="1"/>
          </p:cNvPicPr>
          <p:nvPr/>
        </p:nvPicPr>
        <p:blipFill>
          <a:blip r:embed="rId2" cstate="print"/>
          <a:srcRect/>
          <a:stretch>
            <a:fillRect/>
          </a:stretch>
        </p:blipFill>
        <p:spPr bwMode="auto">
          <a:xfrm>
            <a:off x="42204" y="1699322"/>
            <a:ext cx="3643306" cy="5072098"/>
          </a:xfrm>
          <a:prstGeom prst="rect">
            <a:avLst/>
          </a:prstGeom>
          <a:noFill/>
        </p:spPr>
      </p:pic>
      <p:pic>
        <p:nvPicPr>
          <p:cNvPr id="2051" name="Picture 3" descr="H:\مصادر كتاب اختباراتي\ملفات مهمة\GetProductImagefrgfr.jpeg"/>
          <p:cNvPicPr>
            <a:picLocks noChangeAspect="1" noChangeArrowheads="1"/>
          </p:cNvPicPr>
          <p:nvPr/>
        </p:nvPicPr>
        <p:blipFill>
          <a:blip r:embed="rId3" cstate="print"/>
          <a:srcRect/>
          <a:stretch>
            <a:fillRect/>
          </a:stretch>
        </p:blipFill>
        <p:spPr bwMode="auto">
          <a:xfrm>
            <a:off x="3929058" y="1857364"/>
            <a:ext cx="4214842" cy="471490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195374"/>
          </a:xfrm>
        </p:spPr>
        <p:txBody>
          <a:bodyPr/>
          <a:lstStyle/>
          <a:p>
            <a:r>
              <a:rPr lang="ar-IQ" b="1" dirty="0" smtClean="0">
                <a:solidFill>
                  <a:srgbClr val="7030A0"/>
                </a:solidFill>
              </a:rPr>
              <a:t>1- طريقة اللعب بدون ضرب ساحق</a:t>
            </a:r>
            <a:endParaRPr lang="en-GB" b="1" dirty="0">
              <a:solidFill>
                <a:srgbClr val="7030A0"/>
              </a:solidFill>
            </a:endParaRPr>
          </a:p>
        </p:txBody>
      </p:sp>
      <p:sp>
        <p:nvSpPr>
          <p:cNvPr id="3" name="Subtitle 2"/>
          <p:cNvSpPr>
            <a:spLocks noGrp="1"/>
          </p:cNvSpPr>
          <p:nvPr>
            <p:ph type="subTitle" idx="1"/>
          </p:nvPr>
        </p:nvSpPr>
        <p:spPr>
          <a:xfrm>
            <a:off x="357158" y="1214422"/>
            <a:ext cx="8501122" cy="1481134"/>
          </a:xfrm>
        </p:spPr>
        <p:txBody>
          <a:bodyPr>
            <a:noAutofit/>
          </a:bodyPr>
          <a:lstStyle/>
          <a:p>
            <a:r>
              <a:rPr lang="ar-IQ" dirty="0" smtClean="0">
                <a:solidFill>
                  <a:schemeClr val="tx1"/>
                </a:solidFill>
              </a:rPr>
              <a:t>تستخدم في الفرق ذات المستوى المبتدئ </a:t>
            </a:r>
          </a:p>
          <a:p>
            <a:r>
              <a:rPr lang="ar-IQ" dirty="0" smtClean="0">
                <a:solidFill>
                  <a:schemeClr val="tx1"/>
                </a:solidFill>
              </a:rPr>
              <a:t>يستعمل التمرير فقط للحصول على نقطة من خلال اللعب على الفراغات او عند حصول اخطاء لدى الفريق المقابل </a:t>
            </a:r>
            <a:endParaRPr lang="en-GB" dirty="0">
              <a:solidFill>
                <a:schemeClr val="tx1"/>
              </a:solidFill>
            </a:endParaRPr>
          </a:p>
        </p:txBody>
      </p:sp>
      <p:pic>
        <p:nvPicPr>
          <p:cNvPr id="10242" name="Picture 2"/>
          <p:cNvPicPr>
            <a:picLocks noChangeAspect="1" noChangeArrowheads="1"/>
          </p:cNvPicPr>
          <p:nvPr/>
        </p:nvPicPr>
        <p:blipFill>
          <a:blip r:embed="rId2" cstate="print"/>
          <a:srcRect/>
          <a:stretch>
            <a:fillRect/>
          </a:stretch>
        </p:blipFill>
        <p:spPr bwMode="auto">
          <a:xfrm>
            <a:off x="1428728" y="3286124"/>
            <a:ext cx="5715040" cy="29384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81060"/>
          </a:xfrm>
        </p:spPr>
        <p:txBody>
          <a:bodyPr/>
          <a:lstStyle/>
          <a:p>
            <a:r>
              <a:rPr lang="ar-IQ" b="1" dirty="0" smtClean="0">
                <a:solidFill>
                  <a:srgbClr val="7030A0"/>
                </a:solidFill>
              </a:rPr>
              <a:t>  2- طريقة 5-1 </a:t>
            </a:r>
            <a:endParaRPr lang="en-GB" b="1" dirty="0">
              <a:solidFill>
                <a:srgbClr val="7030A0"/>
              </a:solidFill>
            </a:endParaRPr>
          </a:p>
        </p:txBody>
      </p:sp>
      <p:sp>
        <p:nvSpPr>
          <p:cNvPr id="3" name="Subtitle 2"/>
          <p:cNvSpPr>
            <a:spLocks noGrp="1"/>
          </p:cNvSpPr>
          <p:nvPr>
            <p:ph type="subTitle" idx="1"/>
          </p:nvPr>
        </p:nvSpPr>
        <p:spPr>
          <a:xfrm>
            <a:off x="285720" y="1428736"/>
            <a:ext cx="8215370" cy="1643074"/>
          </a:xfrm>
        </p:spPr>
        <p:txBody>
          <a:bodyPr>
            <a:normAutofit/>
          </a:bodyPr>
          <a:lstStyle/>
          <a:p>
            <a:pPr algn="r"/>
            <a:r>
              <a:rPr lang="ar-IQ" b="1" dirty="0" smtClean="0">
                <a:solidFill>
                  <a:schemeClr val="tx1"/>
                </a:solidFill>
              </a:rPr>
              <a:t>غالبا تستخدم في الفرق الحديثة التكوين وتعني وجود مهاجم واحد وخمسة لاعبين يحاولون تمرير الكرة للخصم وعند قدوم اللاعب المهاجم الى المنطقة الهجومية يقوم بالهجوم  </a:t>
            </a:r>
            <a:endParaRPr lang="en-GB" b="1" dirty="0">
              <a:solidFill>
                <a:schemeClr val="tx1"/>
              </a:solidFill>
            </a:endParaRPr>
          </a:p>
        </p:txBody>
      </p:sp>
      <p:pic>
        <p:nvPicPr>
          <p:cNvPr id="11266" name="Picture 2"/>
          <p:cNvPicPr>
            <a:picLocks noChangeAspect="1" noChangeArrowheads="1"/>
          </p:cNvPicPr>
          <p:nvPr/>
        </p:nvPicPr>
        <p:blipFill>
          <a:blip r:embed="rId2" cstate="print"/>
          <a:srcRect/>
          <a:stretch>
            <a:fillRect/>
          </a:stretch>
        </p:blipFill>
        <p:spPr bwMode="auto">
          <a:xfrm>
            <a:off x="2285984" y="3357562"/>
            <a:ext cx="4929222" cy="26527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195374"/>
          </a:xfrm>
        </p:spPr>
        <p:txBody>
          <a:bodyPr/>
          <a:lstStyle/>
          <a:p>
            <a:r>
              <a:rPr lang="ar-IQ" b="1" dirty="0" smtClean="0">
                <a:solidFill>
                  <a:srgbClr val="7030A0"/>
                </a:solidFill>
              </a:rPr>
              <a:t>  3- طريقة 4-2 </a:t>
            </a:r>
            <a:endParaRPr lang="en-GB" b="1" dirty="0">
              <a:solidFill>
                <a:srgbClr val="7030A0"/>
              </a:solidFill>
            </a:endParaRPr>
          </a:p>
        </p:txBody>
      </p:sp>
      <p:sp>
        <p:nvSpPr>
          <p:cNvPr id="3" name="Subtitle 2"/>
          <p:cNvSpPr>
            <a:spLocks noGrp="1"/>
          </p:cNvSpPr>
          <p:nvPr>
            <p:ph type="subTitle" idx="1"/>
          </p:nvPr>
        </p:nvSpPr>
        <p:spPr>
          <a:xfrm>
            <a:off x="500034" y="1571612"/>
            <a:ext cx="7848600" cy="1752600"/>
          </a:xfrm>
        </p:spPr>
        <p:txBody>
          <a:bodyPr>
            <a:normAutofit/>
          </a:bodyPr>
          <a:lstStyle/>
          <a:p>
            <a:pPr algn="r"/>
            <a:r>
              <a:rPr lang="ar-IQ" b="1" dirty="0" smtClean="0">
                <a:solidFill>
                  <a:schemeClr val="tx1"/>
                </a:solidFill>
              </a:rPr>
              <a:t>وتعني وجود اربع لاعبين مدافعين ولاعبين اثنين فقط مهاجمين ويكون مكان تواجدهم في مركز 4 ومركز 1</a:t>
            </a:r>
            <a:endParaRPr lang="en-GB" b="1" dirty="0">
              <a:solidFill>
                <a:schemeClr val="tx1"/>
              </a:solidFill>
            </a:endParaRPr>
          </a:p>
        </p:txBody>
      </p:sp>
      <p:pic>
        <p:nvPicPr>
          <p:cNvPr id="12290" name="Picture 2"/>
          <p:cNvPicPr>
            <a:picLocks noChangeAspect="1" noChangeArrowheads="1"/>
          </p:cNvPicPr>
          <p:nvPr/>
        </p:nvPicPr>
        <p:blipFill>
          <a:blip r:embed="rId2" cstate="print"/>
          <a:srcRect/>
          <a:stretch>
            <a:fillRect/>
          </a:stretch>
        </p:blipFill>
        <p:spPr bwMode="auto">
          <a:xfrm>
            <a:off x="1571604" y="3000372"/>
            <a:ext cx="5929330" cy="33670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752600"/>
          </a:xfrm>
        </p:spPr>
        <p:txBody>
          <a:bodyPr/>
          <a:lstStyle/>
          <a:p>
            <a:r>
              <a:rPr lang="ar-IQ" b="1" dirty="0" smtClean="0">
                <a:solidFill>
                  <a:srgbClr val="7030A0"/>
                </a:solidFill>
              </a:rPr>
              <a:t>  4- طريقة 3-3 </a:t>
            </a:r>
            <a:endParaRPr lang="en-GB" b="1" dirty="0">
              <a:solidFill>
                <a:srgbClr val="7030A0"/>
              </a:solidFill>
            </a:endParaRPr>
          </a:p>
        </p:txBody>
      </p:sp>
      <p:sp>
        <p:nvSpPr>
          <p:cNvPr id="3" name="Subtitle 2"/>
          <p:cNvSpPr>
            <a:spLocks noGrp="1"/>
          </p:cNvSpPr>
          <p:nvPr>
            <p:ph type="subTitle" idx="1"/>
          </p:nvPr>
        </p:nvSpPr>
        <p:spPr>
          <a:xfrm>
            <a:off x="685800" y="1524000"/>
            <a:ext cx="7848600" cy="1752600"/>
          </a:xfrm>
        </p:spPr>
        <p:txBody>
          <a:bodyPr>
            <a:normAutofit/>
          </a:bodyPr>
          <a:lstStyle/>
          <a:p>
            <a:pPr algn="r"/>
            <a:r>
              <a:rPr lang="ar-IQ" b="1" dirty="0" smtClean="0">
                <a:solidFill>
                  <a:schemeClr val="tx1"/>
                </a:solidFill>
              </a:rPr>
              <a:t>وهي تعني ان كل لاعب مهاجم له رافع   وقد استعملت في التلاثينيات والاربعينيات وفي الفرق ذات المستوى المتوسط والصغار لحد الان </a:t>
            </a:r>
            <a:endParaRPr lang="en-GB" b="1" dirty="0">
              <a:solidFill>
                <a:schemeClr val="tx1"/>
              </a:solidFill>
            </a:endParaRPr>
          </a:p>
        </p:txBody>
      </p:sp>
      <p:pic>
        <p:nvPicPr>
          <p:cNvPr id="9218" name="Picture 2"/>
          <p:cNvPicPr>
            <a:picLocks noChangeAspect="1" noChangeArrowheads="1"/>
          </p:cNvPicPr>
          <p:nvPr/>
        </p:nvPicPr>
        <p:blipFill>
          <a:blip r:embed="rId2" cstate="print"/>
          <a:srcRect/>
          <a:stretch>
            <a:fillRect/>
          </a:stretch>
        </p:blipFill>
        <p:spPr bwMode="auto">
          <a:xfrm>
            <a:off x="2000232" y="3000372"/>
            <a:ext cx="5276863" cy="32718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838184"/>
          </a:xfrm>
        </p:spPr>
        <p:txBody>
          <a:bodyPr/>
          <a:lstStyle/>
          <a:p>
            <a:r>
              <a:rPr lang="ar-IQ" b="1" dirty="0" smtClean="0">
                <a:solidFill>
                  <a:srgbClr val="7030A0"/>
                </a:solidFill>
              </a:rPr>
              <a:t>  5- طريقة 2-4 </a:t>
            </a:r>
            <a:endParaRPr lang="en-GB" b="1" dirty="0">
              <a:solidFill>
                <a:srgbClr val="7030A0"/>
              </a:solidFill>
            </a:endParaRPr>
          </a:p>
        </p:txBody>
      </p:sp>
      <p:sp>
        <p:nvSpPr>
          <p:cNvPr id="3" name="Subtitle 2"/>
          <p:cNvSpPr>
            <a:spLocks noGrp="1"/>
          </p:cNvSpPr>
          <p:nvPr>
            <p:ph type="subTitle" idx="1"/>
          </p:nvPr>
        </p:nvSpPr>
        <p:spPr>
          <a:xfrm>
            <a:off x="714348" y="1071546"/>
            <a:ext cx="8072494" cy="2357454"/>
          </a:xfrm>
        </p:spPr>
        <p:txBody>
          <a:bodyPr>
            <a:normAutofit fontScale="85000" lnSpcReduction="20000"/>
          </a:bodyPr>
          <a:lstStyle/>
          <a:p>
            <a:pPr algn="justLow"/>
            <a:r>
              <a:rPr lang="ar-IQ" b="1" dirty="0" smtClean="0">
                <a:solidFill>
                  <a:schemeClr val="tx1"/>
                </a:solidFill>
              </a:rPr>
              <a:t>اي اربع مهاجمين ومعدين اثنين وهنا يقف احد المعدين في مركز رقم 3 والاخر يتقاطع معه ويقف في مركز رقم 6 </a:t>
            </a:r>
          </a:p>
          <a:p>
            <a:pPr algn="justLow"/>
            <a:r>
              <a:rPr lang="ar-IQ" b="1" dirty="0" smtClean="0">
                <a:solidFill>
                  <a:schemeClr val="tx1"/>
                </a:solidFill>
              </a:rPr>
              <a:t>وتستخدم في الفرق ذات المستوى العالي بعد اختيار لاعب معد لا يجيد الاعداد فقط وانما يجيد الضرب الساحق والصد فاذا جاء للامام تحرك اللاعب المعد في الصف الخلفي لتادية عملية الاعداد ويكون بذلك وجود ثلاثة لاعبين مهاجمين </a:t>
            </a:r>
            <a:endParaRPr lang="en-GB" b="1" dirty="0">
              <a:solidFill>
                <a:schemeClr val="tx1"/>
              </a:solidFill>
            </a:endParaRPr>
          </a:p>
        </p:txBody>
      </p:sp>
      <p:pic>
        <p:nvPicPr>
          <p:cNvPr id="8194" name="Picture 2"/>
          <p:cNvPicPr>
            <a:picLocks noChangeAspect="1" noChangeArrowheads="1"/>
          </p:cNvPicPr>
          <p:nvPr/>
        </p:nvPicPr>
        <p:blipFill>
          <a:blip r:embed="rId2" cstate="print"/>
          <a:srcRect/>
          <a:stretch>
            <a:fillRect/>
          </a:stretch>
        </p:blipFill>
        <p:spPr bwMode="auto">
          <a:xfrm>
            <a:off x="1500166" y="3429000"/>
            <a:ext cx="4786321" cy="27860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860" y="304800"/>
            <a:ext cx="6029340" cy="981060"/>
          </a:xfrm>
        </p:spPr>
        <p:txBody>
          <a:bodyPr/>
          <a:lstStyle/>
          <a:p>
            <a:r>
              <a:rPr lang="ar-IQ" b="1" dirty="0" smtClean="0">
                <a:solidFill>
                  <a:srgbClr val="7030A0"/>
                </a:solidFill>
              </a:rPr>
              <a:t>  6- طريقة 1-5</a:t>
            </a:r>
            <a:endParaRPr lang="en-GB" b="1" dirty="0">
              <a:solidFill>
                <a:srgbClr val="7030A0"/>
              </a:solidFill>
            </a:endParaRPr>
          </a:p>
        </p:txBody>
      </p:sp>
      <p:sp>
        <p:nvSpPr>
          <p:cNvPr id="3" name="Subtitle 2"/>
          <p:cNvSpPr>
            <a:spLocks noGrp="1"/>
          </p:cNvSpPr>
          <p:nvPr>
            <p:ph type="subTitle" idx="1"/>
          </p:nvPr>
        </p:nvSpPr>
        <p:spPr>
          <a:xfrm>
            <a:off x="642910" y="1285860"/>
            <a:ext cx="7848600" cy="2019304"/>
          </a:xfrm>
        </p:spPr>
        <p:txBody>
          <a:bodyPr>
            <a:normAutofit fontScale="92500" lnSpcReduction="20000"/>
          </a:bodyPr>
          <a:lstStyle/>
          <a:p>
            <a:pPr algn="r"/>
            <a:r>
              <a:rPr lang="ar-IQ" sz="2800" b="1" dirty="0" smtClean="0">
                <a:solidFill>
                  <a:schemeClr val="tx1"/>
                </a:solidFill>
              </a:rPr>
              <a:t>وهي طريقة معد واحد وخمسة لاعبين مهاجمين وتستخدم في الفرق ذات المستوى العالي ويجب تواجد لاعب او لاعبين على الاقل يجيدون الاعداد لمساعدة اللاعب المعد في عملية الاعداد في الحالات التي يصعب وصول اللاعب المعد اليها كما يتميز الفريق بالقدرة العالية على التوصيل الى اللاعب المعد بصورة جيدة اينما كان اللاعب المعد لاجل عمل مركبات لعب متنوعة على الشبكة  </a:t>
            </a:r>
          </a:p>
          <a:p>
            <a:pPr algn="r"/>
            <a:endParaRPr lang="en-GB" b="1" dirty="0">
              <a:solidFill>
                <a:schemeClr val="tx1"/>
              </a:solidFill>
            </a:endParaRPr>
          </a:p>
        </p:txBody>
      </p:sp>
      <p:pic>
        <p:nvPicPr>
          <p:cNvPr id="4" name="Picture 2" descr="G:\رامي 9 12 2014 عماد\اختباراتي الدكتوراه رجاء\الادراك البصري اختبار\image\71.bmp"/>
          <p:cNvPicPr>
            <a:picLocks noChangeAspect="1" noChangeArrowheads="1"/>
          </p:cNvPicPr>
          <p:nvPr/>
        </p:nvPicPr>
        <p:blipFill>
          <a:blip r:embed="rId2" cstate="print"/>
          <a:srcRect/>
          <a:stretch>
            <a:fillRect/>
          </a:stretch>
        </p:blipFill>
        <p:spPr bwMode="auto">
          <a:xfrm>
            <a:off x="2071670" y="3357562"/>
            <a:ext cx="5172081" cy="3124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752600"/>
          </a:xfrm>
        </p:spPr>
        <p:txBody>
          <a:bodyPr/>
          <a:lstStyle/>
          <a:p>
            <a:r>
              <a:rPr lang="ar-IQ" b="1" dirty="0" smtClean="0">
                <a:solidFill>
                  <a:srgbClr val="7030A0"/>
                </a:solidFill>
              </a:rPr>
              <a:t>  7- طريقة 6-6 </a:t>
            </a:r>
            <a:endParaRPr lang="en-GB" b="1" dirty="0">
              <a:solidFill>
                <a:srgbClr val="7030A0"/>
              </a:solidFill>
            </a:endParaRPr>
          </a:p>
        </p:txBody>
      </p:sp>
      <p:sp>
        <p:nvSpPr>
          <p:cNvPr id="3" name="Subtitle 2"/>
          <p:cNvSpPr>
            <a:spLocks noGrp="1"/>
          </p:cNvSpPr>
          <p:nvPr>
            <p:ph type="subTitle" idx="1"/>
          </p:nvPr>
        </p:nvSpPr>
        <p:spPr>
          <a:xfrm>
            <a:off x="457200" y="1295400"/>
            <a:ext cx="7848600" cy="1752600"/>
          </a:xfrm>
        </p:spPr>
        <p:txBody>
          <a:bodyPr>
            <a:normAutofit/>
          </a:bodyPr>
          <a:lstStyle/>
          <a:p>
            <a:pPr algn="r"/>
            <a:r>
              <a:rPr lang="ar-IQ" b="1" dirty="0" smtClean="0">
                <a:solidFill>
                  <a:schemeClr val="tx1"/>
                </a:solidFill>
              </a:rPr>
              <a:t>وتعني هذه الطريقة ان كل اللاعبين يمتلكون القدرة على الاعداد والهجوم والدفاع والصد وهو مانبغيه في فرق الكرة الطائرة </a:t>
            </a:r>
            <a:endParaRPr lang="en-GB" b="1" dirty="0">
              <a:solidFill>
                <a:schemeClr val="tx1"/>
              </a:solidFill>
            </a:endParaRPr>
          </a:p>
        </p:txBody>
      </p:sp>
      <p:pic>
        <p:nvPicPr>
          <p:cNvPr id="7170" name="Picture 2"/>
          <p:cNvPicPr>
            <a:picLocks noChangeAspect="1" noChangeArrowheads="1"/>
          </p:cNvPicPr>
          <p:nvPr/>
        </p:nvPicPr>
        <p:blipFill>
          <a:blip r:embed="rId2" cstate="print"/>
          <a:srcRect/>
          <a:stretch>
            <a:fillRect/>
          </a:stretch>
        </p:blipFill>
        <p:spPr bwMode="auto">
          <a:xfrm>
            <a:off x="1785918" y="2928934"/>
            <a:ext cx="5853128" cy="32242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281</Words>
  <Application>Microsoft Office PowerPoint</Application>
  <PresentationFormat>عرض على الشاشة (3:4)‏</PresentationFormat>
  <Paragraphs>26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عرض تقديمي في PowerPoint</vt:lpstr>
      <vt:lpstr>عرض تقديمي في PowerPoint</vt:lpstr>
      <vt:lpstr>1- طريقة اللعب بدون ضرب ساحق</vt:lpstr>
      <vt:lpstr>  2- طريقة 5-1 </vt:lpstr>
      <vt:lpstr>  3- طريقة 4-2 </vt:lpstr>
      <vt:lpstr>  4- طريقة 3-3 </vt:lpstr>
      <vt:lpstr>  5- طريقة 2-4 </vt:lpstr>
      <vt:lpstr>  6- طريقة 1-5</vt:lpstr>
      <vt:lpstr>  7- طريقة 6-6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DR.Ahmed Saker 2o1O</cp:lastModifiedBy>
  <cp:revision>39</cp:revision>
  <dcterms:created xsi:type="dcterms:W3CDTF">2016-04-19T07:29:51Z</dcterms:created>
  <dcterms:modified xsi:type="dcterms:W3CDTF">2018-12-13T21:20:10Z</dcterms:modified>
</cp:coreProperties>
</file>